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5" r:id="rId3"/>
    <p:sldId id="257" r:id="rId4"/>
    <p:sldId id="366" r:id="rId5"/>
    <p:sldId id="650" r:id="rId6"/>
    <p:sldId id="651" r:id="rId7"/>
    <p:sldId id="652" r:id="rId8"/>
    <p:sldId id="653" r:id="rId9"/>
    <p:sldId id="65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86"/>
    <p:restoredTop sz="96327"/>
  </p:normalViewPr>
  <p:slideViewPr>
    <p:cSldViewPr snapToGrid="0" snapToObjects="1" showGuides="1">
      <p:cViewPr varScale="1">
        <p:scale>
          <a:sx n="119" d="100"/>
          <a:sy n="119" d="100"/>
        </p:scale>
        <p:origin x="4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15:31:35.0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42F4-F7D8-2D45-A74D-813DE6E62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41502-7A07-1643-98F0-3644748C1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31A0C-CD22-C14B-9AC7-24CDED4D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A6CE2-DDEB-8341-9A10-F48FE9CA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E8F95-33CE-6D49-A40F-D993B076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64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34489-3910-0D45-AA51-C28CEF9B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1F8E7-A096-F64D-B43A-01975D9EB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B3122-6C83-5D47-AA6D-D65B5E39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6FEE6-24CF-0F4C-9F3D-411DFFA8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99CB5-B416-6344-9A17-485DF5D9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5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EEA2B-7FDD-084E-8BDC-2F8585660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D724C-1ECF-E54F-AF00-8B596E17D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1B936-EB15-1149-B36E-474D2BE0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1072-1273-2E4F-A731-5C0D5DDD2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E0F49-F5BC-B745-AF4C-BC977041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4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172B-A7F3-3B49-B798-E7DAB03A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FFDB-10F4-074F-A9BF-D556BC02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25F87-7278-9C4B-A0A0-BCD59FBD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F37C3-308B-B84A-A167-FCD2C0D6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1C367-2CDB-1842-BA24-0426F56D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9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00B0-820D-5F4B-9BB1-0DD038FA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AA558-92FC-6C4E-B1E1-26A4A6C8A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85723-4E8C-B04F-B066-783553076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97259-1743-1B46-AEFE-50D604A9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7687F-D6BA-EB49-A937-273AC54DE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7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23AB-632E-ED4C-BA2D-76177925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1F2A3-02C2-DB43-BB61-070420400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E7D4E-11B5-2A45-8C20-E13BEE776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B415E-8380-B94E-8DE9-FA302A64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768BD-3FD8-2F40-A019-43A2E5B8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422D9-F166-9647-BDBC-81ADFF3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6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20B5-A028-B746-9716-33B8945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B3446-C8F1-4A48-804A-96E28DE0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5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65189-1B15-7447-B2DD-E68D16D3A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D274B-30CE-D54B-87E5-40333B38A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5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9FE6F-DCBB-4B44-A353-E0A61330F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D857B3-4EFA-8A4D-8A78-16E7C0F2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90852-139D-8B42-BDA0-77613CEF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12FA9-396E-A94D-B121-E29B0890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7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BDD6-5B22-D442-B8F5-17F5E2F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CA69F-D419-004F-A4D6-090CCD872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2511F-4BBB-E347-AF80-2BE04CE18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D57C7-AC76-3344-88FA-6FC9E506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7095D-664F-1B42-970D-C82A9D5D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F1DF0-651E-864E-AF86-9CE8E8C7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F729D-E297-764B-BD03-6DCB6E7C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1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EFB0-45B8-874C-AC81-F6C8B3AF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4095-A23F-B846-B219-899760C8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12F6D-2FFE-DB48-BE1A-0625777E9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D500F-4FC2-7547-8361-948F980A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3DC86-AB99-4A40-BB6A-7C06899B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E5538-E4EB-3948-A02D-EE77F4BE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0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931D-98CC-7D49-AE8C-11C6DD97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BBA63C-CAFE-F84C-9547-DD213D13F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F0B2D-D4F0-CA40-BD41-0C39BA9E3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D7FA8-41DC-9C4F-9D56-233AD393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243E3-2635-634E-88EE-356DCB0B4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02DF4-E35B-6C41-B35D-28AAEDB9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7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42F7C-E6E0-5A4E-9583-C1F65EDED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2" y="136525"/>
            <a:ext cx="11816862" cy="109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6D960-3953-1040-8374-4EC9B9BE0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291" y="1406769"/>
            <a:ext cx="11816861" cy="477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951A5-7F87-FB4D-B1A7-0E2711360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CF98-D12E-4546-A5EF-8BC468F04D1E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16D8A-6A85-0A47-BBDF-619E4BDB4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B5571-70C2-1F45-B5C4-3EE6E919F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89FB8-14BA-644E-9332-DEA26E2B1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5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2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video" Target="../media/media6.avi"/><Relationship Id="rId17" Type="http://schemas.openxmlformats.org/officeDocument/2006/relationships/image" Target="../media/image11.png"/><Relationship Id="rId2" Type="http://schemas.openxmlformats.org/officeDocument/2006/relationships/video" Target="../media/media1.avi"/><Relationship Id="rId16" Type="http://schemas.openxmlformats.org/officeDocument/2006/relationships/image" Target="../media/image10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microsoft.com/office/2007/relationships/media" Target="../media/media6.avi"/><Relationship Id="rId5" Type="http://schemas.microsoft.com/office/2007/relationships/media" Target="../media/media3.avi"/><Relationship Id="rId15" Type="http://schemas.openxmlformats.org/officeDocument/2006/relationships/image" Target="../media/image9.png"/><Relationship Id="rId10" Type="http://schemas.openxmlformats.org/officeDocument/2006/relationships/video" Target="../media/media5.avi"/><Relationship Id="rId19" Type="http://schemas.openxmlformats.org/officeDocument/2006/relationships/image" Target="../media/image13.png"/><Relationship Id="rId4" Type="http://schemas.openxmlformats.org/officeDocument/2006/relationships/video" Target="../media/media2.avi"/><Relationship Id="rId9" Type="http://schemas.microsoft.com/office/2007/relationships/media" Target="../media/media5.avi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1006-8D76-B14B-8B1D-2E4EB6E2A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Three photon 1 MHz microscope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F4D9D-19A0-444E-9AD3-2C5017167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0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4971BB-4218-A7E7-2789-039850E85CDD}"/>
              </a:ext>
            </a:extLst>
          </p:cNvPr>
          <p:cNvSpPr txBox="1">
            <a:spLocks/>
          </p:cNvSpPr>
          <p:nvPr/>
        </p:nvSpPr>
        <p:spPr>
          <a:xfrm>
            <a:off x="6788968" y="1555245"/>
            <a:ext cx="5017168" cy="477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962C8-D4AE-6545-ADD1-2B3602C454BD}"/>
              </a:ext>
            </a:extLst>
          </p:cNvPr>
          <p:cNvSpPr txBox="1"/>
          <p:nvPr/>
        </p:nvSpPr>
        <p:spPr>
          <a:xfrm>
            <a:off x="1055704" y="1555245"/>
            <a:ext cx="104123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specification of the 3p microscope:</a:t>
            </a:r>
            <a:endParaRPr lang="en-US" dirty="0"/>
          </a:p>
          <a:p>
            <a:r>
              <a:rPr lang="en-US" dirty="0"/>
              <a:t>Laser: 1300 nm, 1 MHz</a:t>
            </a:r>
          </a:p>
          <a:p>
            <a:r>
              <a:rPr lang="en-US" dirty="0"/>
              <a:t>Scanner</a:t>
            </a:r>
            <a:r>
              <a:rPr lang="en-US"/>
              <a:t>: Resonant-Galvo-Galvo </a:t>
            </a:r>
            <a:r>
              <a:rPr lang="en-US" dirty="0"/>
              <a:t>scanner </a:t>
            </a:r>
          </a:p>
          <a:p>
            <a:r>
              <a:rPr lang="en-US" dirty="0"/>
              <a:t>Power control: Fast power adjustment with EOM (with beam blanking feature)</a:t>
            </a:r>
          </a:p>
          <a:p>
            <a:r>
              <a:rPr lang="en-US" dirty="0"/>
              <a:t>Overall power throughput: ~ 10 % </a:t>
            </a:r>
          </a:p>
          <a:p>
            <a:r>
              <a:rPr lang="en-US" dirty="0"/>
              <a:t>Laser pulse duration: 81 fs , with prism pair compressor </a:t>
            </a:r>
          </a:p>
          <a:p>
            <a:r>
              <a:rPr lang="en-US" dirty="0"/>
              <a:t>Example imaging parameters (flexible):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FOV: 305 um x 305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Pixel Resolution: 1.9 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Size: 160 x 160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 rate: 20 Hz</a:t>
            </a:r>
          </a:p>
        </p:txBody>
      </p:sp>
    </p:spTree>
    <p:extLst>
      <p:ext uri="{BB962C8B-B14F-4D97-AF65-F5344CB8AC3E}">
        <p14:creationId xmlns:p14="http://schemas.microsoft.com/office/powerpoint/2010/main" val="57154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4F52A78-D761-F86D-CBEF-FA68AAB3CB33}"/>
              </a:ext>
            </a:extLst>
          </p:cNvPr>
          <p:cNvGrpSpPr/>
          <p:nvPr/>
        </p:nvGrpSpPr>
        <p:grpSpPr>
          <a:xfrm>
            <a:off x="924448" y="910533"/>
            <a:ext cx="9391304" cy="2949766"/>
            <a:chOff x="924448" y="910533"/>
            <a:chExt cx="9391304" cy="294976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06C94C1-28C5-3766-9654-CCBB8C38D45D}"/>
                </a:ext>
              </a:extLst>
            </p:cNvPr>
            <p:cNvGrpSpPr/>
            <p:nvPr/>
          </p:nvGrpSpPr>
          <p:grpSpPr>
            <a:xfrm>
              <a:off x="1472631" y="979939"/>
              <a:ext cx="3840480" cy="2880360"/>
              <a:chOff x="1472631" y="1988820"/>
              <a:chExt cx="3840480" cy="288036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CDCBCA7-4B52-D648-5835-CB432C19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2631" y="1988820"/>
                <a:ext cx="3840480" cy="288036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C4A9AD-7901-3216-1463-3D6E4B6D6B46}"/>
                  </a:ext>
                </a:extLst>
              </p:cNvPr>
              <p:cNvSpPr txBox="1"/>
              <p:nvPr/>
            </p:nvSpPr>
            <p:spPr>
              <a:xfrm>
                <a:off x="1697353" y="3530851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highlight>
                      <a:srgbClr val="FFFF00"/>
                    </a:highlight>
                  </a:rPr>
                  <a:t>Rx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78CDA5-DD35-2934-4D90-97F764DF83DC}"/>
                  </a:ext>
                </a:extLst>
              </p:cNvPr>
              <p:cNvSpPr txBox="1"/>
              <p:nvPr/>
            </p:nvSpPr>
            <p:spPr>
              <a:xfrm>
                <a:off x="2958162" y="3992516"/>
                <a:ext cx="5182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highlight>
                      <a:srgbClr val="FFFF00"/>
                    </a:highlight>
                  </a:rPr>
                  <a:t>Gx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6C0334-5F68-A604-7EFC-B34F6227404F}"/>
                  </a:ext>
                </a:extLst>
              </p:cNvPr>
              <p:cNvSpPr txBox="1"/>
              <p:nvPr/>
            </p:nvSpPr>
            <p:spPr>
              <a:xfrm>
                <a:off x="4149333" y="3300018"/>
                <a:ext cx="5216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err="1">
                    <a:highlight>
                      <a:srgbClr val="FFFF00"/>
                    </a:highlight>
                  </a:rPr>
                  <a:t>Gy</a:t>
                </a:r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3B3C36-9B56-1FCC-FAAD-B2D6705B1827}"/>
                  </a:ext>
                </a:extLst>
              </p:cNvPr>
              <p:cNvSpPr txBox="1"/>
              <p:nvPr/>
            </p:nvSpPr>
            <p:spPr>
              <a:xfrm>
                <a:off x="3695363" y="2413587"/>
                <a:ext cx="45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highlight>
                      <a:srgbClr val="FFFF00"/>
                    </a:highlight>
                  </a:rPr>
                  <a:t>M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AF1EC2-F13A-8393-173D-3BE9E07077F3}"/>
                </a:ext>
              </a:extLst>
            </p:cNvPr>
            <p:cNvGrpSpPr/>
            <p:nvPr/>
          </p:nvGrpSpPr>
          <p:grpSpPr>
            <a:xfrm>
              <a:off x="6475272" y="979939"/>
              <a:ext cx="3840480" cy="2880360"/>
              <a:chOff x="6475272" y="1988820"/>
              <a:chExt cx="3840480" cy="288036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989524D-A01D-F852-9814-8D34AB87D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6475272" y="1988820"/>
                <a:ext cx="3840480" cy="288036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AD954B-449D-0F91-E351-D1C3E3196A3E}"/>
                  </a:ext>
                </a:extLst>
              </p:cNvPr>
              <p:cNvSpPr txBox="1"/>
              <p:nvPr/>
            </p:nvSpPr>
            <p:spPr>
              <a:xfrm>
                <a:off x="9062558" y="2413587"/>
                <a:ext cx="45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highlight>
                      <a:srgbClr val="FFFF00"/>
                    </a:highlight>
                  </a:rPr>
                  <a:t>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F16B0B-1EC6-AE4D-6DC3-81D913243028}"/>
                  </a:ext>
                </a:extLst>
              </p:cNvPr>
              <p:cNvSpPr txBox="1"/>
              <p:nvPr/>
            </p:nvSpPr>
            <p:spPr>
              <a:xfrm>
                <a:off x="8162396" y="4054071"/>
                <a:ext cx="7028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highlight>
                      <a:srgbClr val="FFFF00"/>
                    </a:highlight>
                  </a:rPr>
                  <a:t>EOM</a:t>
                </a:r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1B40B4-84C6-CECB-9612-1DACB7C6E4B2}"/>
                  </a:ext>
                </a:extLst>
              </p:cNvPr>
              <p:cNvSpPr txBox="1"/>
              <p:nvPr/>
            </p:nvSpPr>
            <p:spPr>
              <a:xfrm>
                <a:off x="9516528" y="3624000"/>
                <a:ext cx="7441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highlight>
                      <a:srgbClr val="FFFF00"/>
                    </a:highlight>
                  </a:rPr>
                  <a:t>Laser</a:t>
                </a:r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3801D4-3F80-E4C9-9445-11B720F8E5C1}"/>
                  </a:ext>
                </a:extLst>
              </p:cNvPr>
              <p:cNvSpPr txBox="1"/>
              <p:nvPr/>
            </p:nvSpPr>
            <p:spPr>
              <a:xfrm>
                <a:off x="9062558" y="3244615"/>
                <a:ext cx="482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highlight>
                      <a:srgbClr val="FFFF00"/>
                    </a:highlight>
                  </a:rPr>
                  <a:t>DC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D69481-DC17-7A4E-D413-9267BF1F1BCE}"/>
                </a:ext>
              </a:extLst>
            </p:cNvPr>
            <p:cNvSpPr txBox="1"/>
            <p:nvPr/>
          </p:nvSpPr>
          <p:spPr>
            <a:xfrm>
              <a:off x="924448" y="910533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9A6A10-A5F5-3C68-B4AF-FE6B3DB06643}"/>
                </a:ext>
              </a:extLst>
            </p:cNvPr>
            <p:cNvSpPr txBox="1"/>
            <p:nvPr/>
          </p:nvSpPr>
          <p:spPr>
            <a:xfrm>
              <a:off x="5902859" y="924388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306A745-8DA1-5EC4-9314-C52FBF1AE1C4}"/>
              </a:ext>
            </a:extLst>
          </p:cNvPr>
          <p:cNvSpPr txBox="1"/>
          <p:nvPr/>
        </p:nvSpPr>
        <p:spPr>
          <a:xfrm>
            <a:off x="1381648" y="4229662"/>
            <a:ext cx="9414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Photograph of the three-photon microscope setup with RGG scanner. </a:t>
            </a:r>
            <a:r>
              <a:rPr lang="en-US" sz="1800" dirty="0"/>
              <a:t>Rx: Resonant x-scanner, 3 mm, 16 kHz; Gx: Galvo x-scanner, 5 mm; </a:t>
            </a:r>
            <a:r>
              <a:rPr lang="en-US" sz="1800" dirty="0" err="1"/>
              <a:t>Gy</a:t>
            </a:r>
            <a:r>
              <a:rPr lang="en-US" sz="1800" dirty="0"/>
              <a:t>: Galvo y-scanner, 5 mm; M: Microscope head, Sutter, 3-axis stage; EOM: Modulator for power control ; DC: dispersion compensation for laser pulses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2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D4192F6-85FA-194D-F27A-7BF144925A5B}"/>
              </a:ext>
            </a:extLst>
          </p:cNvPr>
          <p:cNvSpPr txBox="1"/>
          <p:nvPr/>
        </p:nvSpPr>
        <p:spPr>
          <a:xfrm>
            <a:off x="1640707" y="5171426"/>
            <a:ext cx="867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Three-photon system characterization. point spread function (PSF) measured with 0.5 um fluorescence beads. (A,B) XY plane cross-section and lateral PSF with FWHM 1.1 um, respectively.  (C,D) XZ cross-section and axial PSF with FWHM 9.8 um, respectively. (E) Pulse duration at the sample, 81 fs , with a input laser pulse of 61 fs.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92182B-DBD5-48C6-EE26-6068F718D61C}"/>
              </a:ext>
            </a:extLst>
          </p:cNvPr>
          <p:cNvGrpSpPr/>
          <p:nvPr/>
        </p:nvGrpSpPr>
        <p:grpSpPr>
          <a:xfrm>
            <a:off x="1640707" y="209203"/>
            <a:ext cx="7976826" cy="4962223"/>
            <a:chOff x="1640707" y="209203"/>
            <a:chExt cx="7976826" cy="49622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C03B66-B4EF-F723-130B-D8302EDC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666" y="2771126"/>
              <a:ext cx="3200400" cy="2400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87F73F-1A22-0FD3-A1F2-BAF79B51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7133" y="209203"/>
              <a:ext cx="3200400" cy="2400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D3B0E6-33E4-138D-0CBA-CC57E49F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83" t="9674" r="8483" b="9973"/>
            <a:stretch/>
          </p:blipFill>
          <p:spPr>
            <a:xfrm>
              <a:off x="2306905" y="348903"/>
              <a:ext cx="2286000" cy="23170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F49CBE-7EA5-E24A-E646-54FE2B2E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643" t="10463" r="20740" b="6122"/>
            <a:stretch/>
          </p:blipFill>
          <p:spPr>
            <a:xfrm>
              <a:off x="5324784" y="336203"/>
              <a:ext cx="872231" cy="4152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7FD18F-970E-4935-827D-F0C106698B75}"/>
                </a:ext>
              </a:extLst>
            </p:cNvPr>
            <p:cNvSpPr txBox="1"/>
            <p:nvPr/>
          </p:nvSpPr>
          <p:spPr>
            <a:xfrm>
              <a:off x="1640707" y="310057"/>
              <a:ext cx="458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82499-49C7-90DB-58D1-BA7BBF83E0BB}"/>
                </a:ext>
              </a:extLst>
            </p:cNvPr>
            <p:cNvSpPr txBox="1"/>
            <p:nvPr/>
          </p:nvSpPr>
          <p:spPr>
            <a:xfrm>
              <a:off x="1640707" y="2844055"/>
              <a:ext cx="458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52A39C-FC3A-9A79-D4C6-C23D26C52C3D}"/>
                </a:ext>
              </a:extLst>
            </p:cNvPr>
            <p:cNvSpPr txBox="1"/>
            <p:nvPr/>
          </p:nvSpPr>
          <p:spPr>
            <a:xfrm>
              <a:off x="4892785" y="297357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15EEA1-C43F-C654-4C4F-5852AC2F0658}"/>
                </a:ext>
              </a:extLst>
            </p:cNvPr>
            <p:cNvSpPr txBox="1"/>
            <p:nvPr/>
          </p:nvSpPr>
          <p:spPr>
            <a:xfrm>
              <a:off x="6208605" y="272703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B4ECF9-F4E2-B8D4-3C29-765195879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074" t="27870" r="21036" b="11019"/>
            <a:stretch/>
          </p:blipFill>
          <p:spPr>
            <a:xfrm>
              <a:off x="6677003" y="2791915"/>
              <a:ext cx="2692400" cy="20955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E13272-933A-123B-B9E5-12D1D01C2161}"/>
                </a:ext>
              </a:extLst>
            </p:cNvPr>
            <p:cNvSpPr txBox="1"/>
            <p:nvPr/>
          </p:nvSpPr>
          <p:spPr>
            <a:xfrm>
              <a:off x="6239063" y="272992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16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VG_M02_MK404_d280um_Pw5per_8x_noAvg_00001_ROImarged-1_20_fps">
            <a:hlinkClick r:id="" action="ppaction://media"/>
            <a:extLst>
              <a:ext uri="{FF2B5EF4-FFF2-40B4-BE49-F238E27FC236}">
                <a16:creationId xmlns:a16="http://schemas.microsoft.com/office/drawing/2014/main" id="{DB8409CA-2A2A-B2A7-F0DD-2FA98609A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5239" y="269487"/>
            <a:ext cx="2286000" cy="2286000"/>
          </a:xfrm>
          <a:prstGeom prst="rect">
            <a:avLst/>
          </a:prstGeom>
        </p:spPr>
      </p:pic>
      <p:pic>
        <p:nvPicPr>
          <p:cNvPr id="4" name="AVG_M02_MK404_d500um_Pw12per_8x_noAvg_00001_ROImarged-1_30fps">
            <a:hlinkClick r:id="" action="ppaction://media"/>
            <a:extLst>
              <a:ext uri="{FF2B5EF4-FFF2-40B4-BE49-F238E27FC236}">
                <a16:creationId xmlns:a16="http://schemas.microsoft.com/office/drawing/2014/main" id="{7287FD35-03D8-6F6C-715F-5450025F53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87601" y="269487"/>
            <a:ext cx="2286000" cy="2286000"/>
          </a:xfrm>
          <a:prstGeom prst="rect">
            <a:avLst/>
          </a:prstGeom>
        </p:spPr>
      </p:pic>
      <p:pic>
        <p:nvPicPr>
          <p:cNvPr id="5" name="AVG_M02_MK404_d600um_Pw20per_8x_noAvg_00001_ROImarged-1_30fps">
            <a:hlinkClick r:id="" action="ppaction://media"/>
            <a:extLst>
              <a:ext uri="{FF2B5EF4-FFF2-40B4-BE49-F238E27FC236}">
                <a16:creationId xmlns:a16="http://schemas.microsoft.com/office/drawing/2014/main" id="{2BC65926-DCA2-D91F-9495-36824604EB3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482304" y="269487"/>
            <a:ext cx="2286000" cy="2286000"/>
          </a:xfrm>
          <a:prstGeom prst="rect">
            <a:avLst/>
          </a:prstGeom>
        </p:spPr>
      </p:pic>
      <p:pic>
        <p:nvPicPr>
          <p:cNvPr id="6" name="AVG_M02_MK404_d700um_Pw40per_8x_noAvg_00001_ROImarged-1_30fps">
            <a:hlinkClick r:id="" action="ppaction://media"/>
            <a:extLst>
              <a:ext uri="{FF2B5EF4-FFF2-40B4-BE49-F238E27FC236}">
                <a16:creationId xmlns:a16="http://schemas.microsoft.com/office/drawing/2014/main" id="{8EEFFAAD-0EA6-B513-852B-D71A723671B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05239" y="2959250"/>
            <a:ext cx="2286000" cy="2286000"/>
          </a:xfrm>
          <a:prstGeom prst="rect">
            <a:avLst/>
          </a:prstGeom>
        </p:spPr>
      </p:pic>
      <p:pic>
        <p:nvPicPr>
          <p:cNvPr id="7" name="AVG_M02_MK404_d800um_Pw60per_8x_noAvg_00001_ROImarged-1_30fps">
            <a:hlinkClick r:id="" action="ppaction://media"/>
            <a:extLst>
              <a:ext uri="{FF2B5EF4-FFF2-40B4-BE49-F238E27FC236}">
                <a16:creationId xmlns:a16="http://schemas.microsoft.com/office/drawing/2014/main" id="{423CF19F-B130-5683-0AD8-79971A2C058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587601" y="2959250"/>
            <a:ext cx="2286000" cy="2286000"/>
          </a:xfrm>
          <a:prstGeom prst="rect">
            <a:avLst/>
          </a:prstGeom>
        </p:spPr>
      </p:pic>
      <p:pic>
        <p:nvPicPr>
          <p:cNvPr id="8" name="AVG_M02_MK404_d900um_Pw75per_8x_noAvg_00001_ROImarged-1">
            <a:hlinkClick r:id="" action="ppaction://media"/>
            <a:extLst>
              <a:ext uri="{FF2B5EF4-FFF2-40B4-BE49-F238E27FC236}">
                <a16:creationId xmlns:a16="http://schemas.microsoft.com/office/drawing/2014/main" id="{4092AC40-4F72-AB44-8179-1BA7D848BDDC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482304" y="2959250"/>
            <a:ext cx="2286000" cy="228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C94C7A-3DBE-2AD7-CD80-412851392C0C}"/>
              </a:ext>
            </a:extLst>
          </p:cNvPr>
          <p:cNvSpPr txBox="1"/>
          <p:nvPr/>
        </p:nvSpPr>
        <p:spPr>
          <a:xfrm>
            <a:off x="4161312" y="2559629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Depth: 500 um; Power: 23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B715F-45BD-0701-1F8D-08358CA6A409}"/>
              </a:ext>
            </a:extLst>
          </p:cNvPr>
          <p:cNvSpPr txBox="1"/>
          <p:nvPr/>
        </p:nvSpPr>
        <p:spPr>
          <a:xfrm>
            <a:off x="8064941" y="2559629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Depth: 600 um; Power: 35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7954B-DB85-4C56-3413-09B447E73897}"/>
              </a:ext>
            </a:extLst>
          </p:cNvPr>
          <p:cNvSpPr txBox="1"/>
          <p:nvPr/>
        </p:nvSpPr>
        <p:spPr>
          <a:xfrm>
            <a:off x="364659" y="5296673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Depth: 700 um; Power: 64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811F5-78E2-D1CD-332E-68E5A8FFAFB9}"/>
              </a:ext>
            </a:extLst>
          </p:cNvPr>
          <p:cNvSpPr txBox="1"/>
          <p:nvPr/>
        </p:nvSpPr>
        <p:spPr>
          <a:xfrm>
            <a:off x="4031372" y="5283823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Depth: 800 um; Power: 94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C1E633-1190-284B-4DD5-269F45A56302}"/>
              </a:ext>
            </a:extLst>
          </p:cNvPr>
          <p:cNvSpPr txBox="1"/>
          <p:nvPr/>
        </p:nvSpPr>
        <p:spPr>
          <a:xfrm>
            <a:off x="8055233" y="5245250"/>
            <a:ext cx="32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Depth: 900 um; Power: 114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DD848-F088-39C0-A3C6-AD70DA89D4E2}"/>
              </a:ext>
            </a:extLst>
          </p:cNvPr>
          <p:cNvSpPr txBox="1"/>
          <p:nvPr/>
        </p:nvSpPr>
        <p:spPr>
          <a:xfrm>
            <a:off x="316895" y="2555487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Depth: 280 um; Power: 11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076C9-3BD2-9909-62EB-FFF27E9835FE}"/>
              </a:ext>
            </a:extLst>
          </p:cNvPr>
          <p:cNvSpPr txBox="1"/>
          <p:nvPr/>
        </p:nvSpPr>
        <p:spPr>
          <a:xfrm>
            <a:off x="434414" y="5750678"/>
            <a:ext cx="1106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video of  3p recording of mouse expression GCaMP6s at the depth from 280-900 um using average power range 11-114 </a:t>
            </a:r>
            <a:r>
              <a:rPr lang="en-US" dirty="0" err="1"/>
              <a:t>mW</a:t>
            </a:r>
            <a:r>
              <a:rPr lang="en-US" dirty="0"/>
              <a:t>. FOV: 305 um x 305 um; Pixel Resolution: 1.9 um ; Size: 160 x 160 pixels; Frame rate: 20 Hz; Duration: 2 min; Immersion medium: water.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2C4CB-0BE5-62BD-CFCD-1776EFEC8773}"/>
              </a:ext>
            </a:extLst>
          </p:cNvPr>
          <p:cNvSpPr txBox="1"/>
          <p:nvPr/>
        </p:nvSpPr>
        <p:spPr>
          <a:xfrm>
            <a:off x="237954" y="186420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C7530-54FF-BD0B-750C-11EDAD9B3D53}"/>
              </a:ext>
            </a:extLst>
          </p:cNvPr>
          <p:cNvSpPr txBox="1"/>
          <p:nvPr/>
        </p:nvSpPr>
        <p:spPr>
          <a:xfrm>
            <a:off x="4094916" y="186420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6522B0-CFF9-C55C-18D1-237D0196E4B6}"/>
              </a:ext>
            </a:extLst>
          </p:cNvPr>
          <p:cNvSpPr txBox="1"/>
          <p:nvPr/>
        </p:nvSpPr>
        <p:spPr>
          <a:xfrm>
            <a:off x="8064941" y="186420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DDCC7-29B5-0E86-416A-318A91B822D2}"/>
              </a:ext>
            </a:extLst>
          </p:cNvPr>
          <p:cNvSpPr txBox="1"/>
          <p:nvPr/>
        </p:nvSpPr>
        <p:spPr>
          <a:xfrm>
            <a:off x="237954" y="2886246"/>
            <a:ext cx="53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5BE12-8083-D5CF-667F-4576BC00178C}"/>
              </a:ext>
            </a:extLst>
          </p:cNvPr>
          <p:cNvSpPr txBox="1"/>
          <p:nvPr/>
        </p:nvSpPr>
        <p:spPr>
          <a:xfrm>
            <a:off x="4128821" y="2893647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A1DE6-50B6-C149-D184-57D97B5854B6}"/>
              </a:ext>
            </a:extLst>
          </p:cNvPr>
          <p:cNvSpPr txBox="1"/>
          <p:nvPr/>
        </p:nvSpPr>
        <p:spPr>
          <a:xfrm>
            <a:off x="7943536" y="2893647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220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66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33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998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664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93DC4-C185-2261-F217-65FBA234CECC}"/>
              </a:ext>
            </a:extLst>
          </p:cNvPr>
          <p:cNvGrpSpPr/>
          <p:nvPr/>
        </p:nvGrpSpPr>
        <p:grpSpPr>
          <a:xfrm>
            <a:off x="0" y="0"/>
            <a:ext cx="12028404" cy="5865012"/>
            <a:chOff x="0" y="0"/>
            <a:chExt cx="12028404" cy="58650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A067E7-742A-F349-F10E-77E16012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45" y="31691"/>
              <a:ext cx="1833650" cy="1828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AB1385-C4A4-E1D6-F285-0131289CE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234" y="100906"/>
              <a:ext cx="3333281" cy="1828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97B27B-A27D-9137-9D8D-DAA5588ED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87" y="2068559"/>
              <a:ext cx="1832767" cy="1828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111C50-2D90-B514-B9EC-01A870B57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3694" y="2068559"/>
              <a:ext cx="3373821" cy="1828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2187C-434B-9D42-7EF4-E97DFA9C8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287" y="4036212"/>
              <a:ext cx="1832767" cy="1828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160D52-6C0A-B084-6DE3-B534AD1F9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3694" y="4036212"/>
              <a:ext cx="3365532" cy="1828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07CC43-35C3-B602-9D86-735CB8220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17996" y="100906"/>
              <a:ext cx="1832767" cy="1828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5EB45B-ED84-9204-486A-D720484DD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2872" y="100906"/>
              <a:ext cx="3365532" cy="1828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7437E9-AB51-24EB-1477-4CB07E9B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19979" y="2068559"/>
              <a:ext cx="1828800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461CCD-3C3E-B48F-B2BB-4456FB0B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2872" y="2068559"/>
              <a:ext cx="3365532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46C31A-7F92-3471-141D-0E647218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0627" y="4036212"/>
              <a:ext cx="1867505" cy="182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89F4FA-8064-CB2C-0A5E-CBEC15AD8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62872" y="4036212"/>
              <a:ext cx="3365532" cy="1828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03AA35-F25E-52A7-003A-D2767AF18A4C}"/>
                </a:ext>
              </a:extLst>
            </p:cNvPr>
            <p:cNvSpPr txBox="1"/>
            <p:nvPr/>
          </p:nvSpPr>
          <p:spPr>
            <a:xfrm>
              <a:off x="42058" y="0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602D2-F2DA-9FE2-6294-FBA35847F09D}"/>
                </a:ext>
              </a:extLst>
            </p:cNvPr>
            <p:cNvSpPr txBox="1"/>
            <p:nvPr/>
          </p:nvSpPr>
          <p:spPr>
            <a:xfrm>
              <a:off x="2329212" y="0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315C5C-9542-DCB0-0BF8-1819E6CB7327}"/>
                </a:ext>
              </a:extLst>
            </p:cNvPr>
            <p:cNvSpPr txBox="1"/>
            <p:nvPr/>
          </p:nvSpPr>
          <p:spPr>
            <a:xfrm>
              <a:off x="0" y="2018106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ACC46F-7E6B-104C-9037-2CD0EE600B25}"/>
                </a:ext>
              </a:extLst>
            </p:cNvPr>
            <p:cNvSpPr txBox="1"/>
            <p:nvPr/>
          </p:nvSpPr>
          <p:spPr>
            <a:xfrm>
              <a:off x="2318630" y="1996841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4FF650-CECB-9F6B-6669-5CADDC2D9499}"/>
                </a:ext>
              </a:extLst>
            </p:cNvPr>
            <p:cNvSpPr txBox="1"/>
            <p:nvPr/>
          </p:nvSpPr>
          <p:spPr>
            <a:xfrm>
              <a:off x="19785" y="396115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(E)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C6C161-D4BF-ADB2-E456-A7AD99DDB048}"/>
                </a:ext>
              </a:extLst>
            </p:cNvPr>
            <p:cNvSpPr txBox="1"/>
            <p:nvPr/>
          </p:nvSpPr>
          <p:spPr>
            <a:xfrm>
              <a:off x="2338927" y="3954437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(F)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FD3E-2BD8-94FA-FBDA-4F745DF5B06E}"/>
                </a:ext>
              </a:extLst>
            </p:cNvPr>
            <p:cNvSpPr txBox="1"/>
            <p:nvPr/>
          </p:nvSpPr>
          <p:spPr>
            <a:xfrm>
              <a:off x="5975627" y="31691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(G)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642D95-8A5A-9F43-6D96-899E09F25ED2}"/>
                </a:ext>
              </a:extLst>
            </p:cNvPr>
            <p:cNvSpPr txBox="1"/>
            <p:nvPr/>
          </p:nvSpPr>
          <p:spPr>
            <a:xfrm>
              <a:off x="8417239" y="25849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(H)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FDE4CD-4E13-9FAA-7FC1-F1D0FB5BE4E0}"/>
                </a:ext>
              </a:extLst>
            </p:cNvPr>
            <p:cNvSpPr txBox="1"/>
            <p:nvPr/>
          </p:nvSpPr>
          <p:spPr>
            <a:xfrm>
              <a:off x="6096000" y="1996841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0D150F-5B2D-0920-4163-66FADF6E85A2}"/>
                </a:ext>
              </a:extLst>
            </p:cNvPr>
            <p:cNvSpPr txBox="1"/>
            <p:nvPr/>
          </p:nvSpPr>
          <p:spPr>
            <a:xfrm>
              <a:off x="8373024" y="1996841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(J)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899C17-90DB-4B65-D517-416A1F6EC3CA}"/>
                </a:ext>
              </a:extLst>
            </p:cNvPr>
            <p:cNvSpPr txBox="1"/>
            <p:nvPr/>
          </p:nvSpPr>
          <p:spPr>
            <a:xfrm>
              <a:off x="5988451" y="397971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(K)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232B76-AC56-E667-8C6A-BEDF587B54C0}"/>
                </a:ext>
              </a:extLst>
            </p:cNvPr>
            <p:cNvSpPr txBox="1"/>
            <p:nvPr/>
          </p:nvSpPr>
          <p:spPr>
            <a:xfrm>
              <a:off x="8373024" y="397570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(L)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637D5EE-715D-0720-E49E-47FE15A91B21}"/>
              </a:ext>
            </a:extLst>
          </p:cNvPr>
          <p:cNvSpPr txBox="1"/>
          <p:nvPr/>
        </p:nvSpPr>
        <p:spPr>
          <a:xfrm>
            <a:off x="361507" y="6411433"/>
            <a:ext cx="22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*Caption in next slide</a:t>
            </a:r>
          </a:p>
        </p:txBody>
      </p:sp>
    </p:spTree>
    <p:extLst>
      <p:ext uri="{BB962C8B-B14F-4D97-AF65-F5344CB8AC3E}">
        <p14:creationId xmlns:p14="http://schemas.microsoft.com/office/powerpoint/2010/main" val="397752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3E3D9-DD4E-BD11-4F21-13413723303D}"/>
              </a:ext>
            </a:extLst>
          </p:cNvPr>
          <p:cNvSpPr txBox="1"/>
          <p:nvPr/>
        </p:nvSpPr>
        <p:spPr>
          <a:xfrm>
            <a:off x="0" y="714543"/>
            <a:ext cx="121919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Example 3p recording of mouse expression GCaMP6s. FOV: 305 um x 305 um; Pixel Resolution: 1.9 um ; Size: 160 x 160 pixels; Frame rate: 20 Hz; Duration: 2 min; Immersion medium: water. </a:t>
            </a:r>
          </a:p>
          <a:p>
            <a:pPr algn="just"/>
            <a:r>
              <a:rPr lang="en-US" dirty="0"/>
              <a:t>(A,B) Mean projection in time and time traces of selected neurons, respectively, at depth 280 um with average power of 11 </a:t>
            </a:r>
            <a:r>
              <a:rPr lang="en-US" dirty="0" err="1"/>
              <a:t>mW</a:t>
            </a:r>
            <a:endParaRPr lang="en-US" dirty="0"/>
          </a:p>
          <a:p>
            <a:pPr algn="just"/>
            <a:r>
              <a:rPr lang="en-US" dirty="0"/>
              <a:t>(C,D) Mean projection in time and time traces of selected neurons, respectively, at depth 500 um with average power of 23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(E,F) Mean projection in time and time traces of selected neurons, respectively, at depth 600 um with average power of 35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(G,H) Mean projection in time and time traces of selected neurons, respectively, at depth 700 um with average power of 64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(I,J) Mean projection in time and time traces of selected neurons, respectively, at depth 800 um with average power of 94 </a:t>
            </a:r>
            <a:r>
              <a:rPr lang="en-US" dirty="0" err="1"/>
              <a:t>mW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(K,L) Mean projection in time and time traces of selected neurons, respectively, at depth 900 um with average power of 114 </a:t>
            </a:r>
            <a:r>
              <a:rPr lang="en-US" dirty="0" err="1"/>
              <a:t>mW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5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CBF087-3144-F328-499E-D302C8C7DBE6}"/>
              </a:ext>
            </a:extLst>
          </p:cNvPr>
          <p:cNvGrpSpPr/>
          <p:nvPr/>
        </p:nvGrpSpPr>
        <p:grpSpPr>
          <a:xfrm>
            <a:off x="1086776" y="24774"/>
            <a:ext cx="10501899" cy="6825318"/>
            <a:chOff x="1086776" y="24774"/>
            <a:chExt cx="10501899" cy="682531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D1AF62-9565-AD89-6885-B4404609A41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517" y="2592463"/>
              <a:ext cx="0" cy="26528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DCB5B9-85E4-2912-5A68-A594487C8842}"/>
                </a:ext>
              </a:extLst>
            </p:cNvPr>
            <p:cNvCxnSpPr>
              <a:cxnSpLocks/>
            </p:cNvCxnSpPr>
            <p:nvPr/>
          </p:nvCxnSpPr>
          <p:spPr>
            <a:xfrm>
              <a:off x="1806546" y="2592463"/>
              <a:ext cx="21548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4D3200-FC78-8DCB-C796-BA1BE402EC4D}"/>
                </a:ext>
              </a:extLst>
            </p:cNvPr>
            <p:cNvSpPr/>
            <p:nvPr/>
          </p:nvSpPr>
          <p:spPr>
            <a:xfrm rot="5400000">
              <a:off x="3853942" y="3235544"/>
              <a:ext cx="139700" cy="812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89624D-F139-3C3D-2E8B-ADE24CC12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4682" y="273079"/>
              <a:ext cx="0" cy="23156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EFE748-BC56-A5CD-017B-37BCEE382CEE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55" y="280633"/>
              <a:ext cx="423894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807FFDB-580E-956B-0681-56B5250B1869}"/>
                </a:ext>
              </a:extLst>
            </p:cNvPr>
            <p:cNvSpPr/>
            <p:nvPr/>
          </p:nvSpPr>
          <p:spPr>
            <a:xfrm>
              <a:off x="2229812" y="2384765"/>
              <a:ext cx="622300" cy="3429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9D3C76-BF71-0343-32E2-0F5F7748632F}"/>
                </a:ext>
              </a:extLst>
            </p:cNvPr>
            <p:cNvSpPr/>
            <p:nvPr/>
          </p:nvSpPr>
          <p:spPr>
            <a:xfrm rot="18900000" flipV="1">
              <a:off x="1548838" y="129176"/>
              <a:ext cx="402123" cy="1957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524D41-B5D6-233C-4D0D-E4088E33CD8C}"/>
                </a:ext>
              </a:extLst>
            </p:cNvPr>
            <p:cNvSpPr/>
            <p:nvPr/>
          </p:nvSpPr>
          <p:spPr>
            <a:xfrm rot="2700000">
              <a:off x="3678363" y="2444093"/>
              <a:ext cx="622300" cy="171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E98DDA-285F-A539-E0A7-FF83B51C400E}"/>
                </a:ext>
              </a:extLst>
            </p:cNvPr>
            <p:cNvSpPr txBox="1"/>
            <p:nvPr/>
          </p:nvSpPr>
          <p:spPr>
            <a:xfrm>
              <a:off x="1086776" y="6789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7676EB-AFA8-4E01-9183-76EC5FA4C77A}"/>
                </a:ext>
              </a:extLst>
            </p:cNvPr>
            <p:cNvSpPr txBox="1"/>
            <p:nvPr/>
          </p:nvSpPr>
          <p:spPr>
            <a:xfrm>
              <a:off x="1178018" y="2529818"/>
              <a:ext cx="431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Gy</a:t>
              </a:r>
              <a:endParaRPr lang="en-US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5D0590-26EF-CC2E-077E-B50DFF2039AC}"/>
                    </a:ext>
                  </a:extLst>
                </p14:cNvPr>
                <p14:cNvContentPartPr/>
                <p14:nvPr/>
              </p14:nvContentPartPr>
              <p14:xfrm>
                <a:off x="3058395" y="202114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5D0590-26EF-CC2E-077E-B50DFF2039A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49395" y="1931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5BDE31-116D-F669-54D5-4929BA8AECE9}"/>
                </a:ext>
              </a:extLst>
            </p:cNvPr>
            <p:cNvSpPr/>
            <p:nvPr/>
          </p:nvSpPr>
          <p:spPr>
            <a:xfrm rot="5400000">
              <a:off x="1787204" y="1536914"/>
              <a:ext cx="139700" cy="5119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D79D6F-6205-BFE8-349C-F1DE90DD927F}"/>
                </a:ext>
              </a:extLst>
            </p:cNvPr>
            <p:cNvSpPr/>
            <p:nvPr/>
          </p:nvSpPr>
          <p:spPr>
            <a:xfrm rot="5400000">
              <a:off x="1797534" y="545484"/>
              <a:ext cx="139700" cy="5119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547DD3-08AB-3359-0089-521EA4E727B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88270"/>
              <a:ext cx="0" cy="578897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75DF38-C31B-46B6-3350-98A5CA560EE5}"/>
                </a:ext>
              </a:extLst>
            </p:cNvPr>
            <p:cNvCxnSpPr>
              <a:cxnSpLocks/>
            </p:cNvCxnSpPr>
            <p:nvPr/>
          </p:nvCxnSpPr>
          <p:spPr>
            <a:xfrm>
              <a:off x="3937517" y="5245316"/>
              <a:ext cx="35681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3FC1867-8EAD-482A-CB30-94B33DB91D6D}"/>
                </a:ext>
              </a:extLst>
            </p:cNvPr>
            <p:cNvCxnSpPr>
              <a:cxnSpLocks/>
            </p:cNvCxnSpPr>
            <p:nvPr/>
          </p:nvCxnSpPr>
          <p:spPr>
            <a:xfrm>
              <a:off x="4294334" y="5245316"/>
              <a:ext cx="0" cy="3798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4F15635-6E2A-329E-83D1-35C45B140ED2}"/>
                </a:ext>
              </a:extLst>
            </p:cNvPr>
            <p:cNvSpPr/>
            <p:nvPr/>
          </p:nvSpPr>
          <p:spPr>
            <a:xfrm rot="10800000">
              <a:off x="4115925" y="5625144"/>
              <a:ext cx="342899" cy="616648"/>
            </a:xfrm>
            <a:custGeom>
              <a:avLst/>
              <a:gdLst>
                <a:gd name="connsiteX0" fmla="*/ 342900 w 342900"/>
                <a:gd name="connsiteY0" fmla="*/ 898002 h 898002"/>
                <a:gd name="connsiteX1" fmla="*/ 0 w 342900"/>
                <a:gd name="connsiteY1" fmla="*/ 898002 h 898002"/>
                <a:gd name="connsiteX2" fmla="*/ 0 w 342900"/>
                <a:gd name="connsiteY2" fmla="*/ 275702 h 898002"/>
                <a:gd name="connsiteX3" fmla="*/ 2 w 342900"/>
                <a:gd name="connsiteY3" fmla="*/ 275702 h 898002"/>
                <a:gd name="connsiteX4" fmla="*/ 148104 w 342900"/>
                <a:gd name="connsiteY4" fmla="*/ 0 h 898002"/>
                <a:gd name="connsiteX5" fmla="*/ 194798 w 342900"/>
                <a:gd name="connsiteY5" fmla="*/ 0 h 898002"/>
                <a:gd name="connsiteX6" fmla="*/ 342900 w 342900"/>
                <a:gd name="connsiteY6" fmla="*/ 275702 h 89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898002">
                  <a:moveTo>
                    <a:pt x="342900" y="898002"/>
                  </a:moveTo>
                  <a:lnTo>
                    <a:pt x="0" y="898002"/>
                  </a:lnTo>
                  <a:lnTo>
                    <a:pt x="0" y="275702"/>
                  </a:lnTo>
                  <a:lnTo>
                    <a:pt x="2" y="275702"/>
                  </a:lnTo>
                  <a:lnTo>
                    <a:pt x="148104" y="0"/>
                  </a:lnTo>
                  <a:lnTo>
                    <a:pt x="194798" y="0"/>
                  </a:lnTo>
                  <a:lnTo>
                    <a:pt x="342900" y="2757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23FF0E-56A1-30BB-E2FB-B89CAF6048DE}"/>
                </a:ext>
              </a:extLst>
            </p:cNvPr>
            <p:cNvSpPr/>
            <p:nvPr/>
          </p:nvSpPr>
          <p:spPr>
            <a:xfrm>
              <a:off x="3579200" y="4844704"/>
              <a:ext cx="1442965" cy="1511951"/>
            </a:xfrm>
            <a:prstGeom prst="rect">
              <a:avLst/>
            </a:prstGeom>
            <a:solidFill>
              <a:schemeClr val="bg1">
                <a:lumMod val="85000"/>
                <a:alpha val="61601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4FB167-3DAE-27D1-45A4-2F0212AD7F2D}"/>
                </a:ext>
              </a:extLst>
            </p:cNvPr>
            <p:cNvCxnSpPr>
              <a:cxnSpLocks/>
            </p:cNvCxnSpPr>
            <p:nvPr/>
          </p:nvCxnSpPr>
          <p:spPr>
            <a:xfrm>
              <a:off x="4294334" y="6241793"/>
              <a:ext cx="0" cy="2274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ACD04FB-D368-5AF8-6BC4-43AC3DAF51D5}"/>
                </a:ext>
              </a:extLst>
            </p:cNvPr>
            <p:cNvSpPr/>
            <p:nvPr/>
          </p:nvSpPr>
          <p:spPr>
            <a:xfrm rot="10800000">
              <a:off x="2883961" y="32280"/>
              <a:ext cx="139700" cy="5119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D0E9C9-66B5-0C54-CE6C-5C2FFD609F94}"/>
                </a:ext>
              </a:extLst>
            </p:cNvPr>
            <p:cNvSpPr/>
            <p:nvPr/>
          </p:nvSpPr>
          <p:spPr>
            <a:xfrm rot="10800000">
              <a:off x="5214449" y="99794"/>
              <a:ext cx="139700" cy="5119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CB5778-A893-60C5-1066-D7E6DAB0E584}"/>
                </a:ext>
              </a:extLst>
            </p:cNvPr>
            <p:cNvSpPr/>
            <p:nvPr/>
          </p:nvSpPr>
          <p:spPr>
            <a:xfrm rot="2700000">
              <a:off x="1548839" y="2540597"/>
              <a:ext cx="402123" cy="1957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8D7FBF-4515-9F8A-0FA5-E29D384900F9}"/>
                </a:ext>
              </a:extLst>
            </p:cNvPr>
            <p:cNvSpPr/>
            <p:nvPr/>
          </p:nvSpPr>
          <p:spPr>
            <a:xfrm rot="2700000">
              <a:off x="5961914" y="127951"/>
              <a:ext cx="402123" cy="1957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6EA08F6-DDF4-421D-27A9-3982980B66E5}"/>
                </a:ext>
              </a:extLst>
            </p:cNvPr>
            <p:cNvCxnSpPr/>
            <p:nvPr/>
          </p:nvCxnSpPr>
          <p:spPr>
            <a:xfrm>
              <a:off x="3937517" y="6469205"/>
              <a:ext cx="689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EEF5A2-6D6C-BF3B-4EB9-AD58DD9A8076}"/>
                </a:ext>
              </a:extLst>
            </p:cNvPr>
            <p:cNvCxnSpPr>
              <a:cxnSpLocks/>
            </p:cNvCxnSpPr>
            <p:nvPr/>
          </p:nvCxnSpPr>
          <p:spPr>
            <a:xfrm>
              <a:off x="8438271" y="3441198"/>
              <a:ext cx="0" cy="10567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1BD0AE-28DA-6CAA-4FB6-93DEBA21B0BE}"/>
                </a:ext>
              </a:extLst>
            </p:cNvPr>
            <p:cNvCxnSpPr>
              <a:cxnSpLocks/>
            </p:cNvCxnSpPr>
            <p:nvPr/>
          </p:nvCxnSpPr>
          <p:spPr>
            <a:xfrm>
              <a:off x="8438271" y="4497922"/>
              <a:ext cx="25345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9F459F9-618C-076D-398A-BB2C69F247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0" y="4497922"/>
              <a:ext cx="0" cy="10567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983086-4002-2DB2-90C8-FACAEB12CC4B}"/>
                </a:ext>
              </a:extLst>
            </p:cNvPr>
            <p:cNvCxnSpPr>
              <a:cxnSpLocks/>
            </p:cNvCxnSpPr>
            <p:nvPr/>
          </p:nvCxnSpPr>
          <p:spPr>
            <a:xfrm>
              <a:off x="6890676" y="5554646"/>
              <a:ext cx="408212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D7957FA-97A9-6193-B8FC-228AC9BAC4F6}"/>
                </a:ext>
              </a:extLst>
            </p:cNvPr>
            <p:cNvSpPr/>
            <p:nvPr/>
          </p:nvSpPr>
          <p:spPr>
            <a:xfrm>
              <a:off x="9228607" y="5383196"/>
              <a:ext cx="622300" cy="3429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6A6ACE-CCDD-792D-E928-A50783FE266F}"/>
                </a:ext>
              </a:extLst>
            </p:cNvPr>
            <p:cNvCxnSpPr>
              <a:cxnSpLocks/>
            </p:cNvCxnSpPr>
            <p:nvPr/>
          </p:nvCxnSpPr>
          <p:spPr>
            <a:xfrm>
              <a:off x="6679288" y="4798163"/>
              <a:ext cx="211388" cy="75648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6AE4662-108C-99D6-D495-67432B5B8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4478" y="1231850"/>
              <a:ext cx="2410008" cy="35966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87BF11-3939-7A47-2338-52B2551BC9CA}"/>
                </a:ext>
              </a:extLst>
            </p:cNvPr>
            <p:cNvCxnSpPr>
              <a:cxnSpLocks/>
            </p:cNvCxnSpPr>
            <p:nvPr/>
          </p:nvCxnSpPr>
          <p:spPr>
            <a:xfrm>
              <a:off x="8747338" y="873239"/>
              <a:ext cx="325901" cy="374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44A37799-BAE4-5780-6864-BE3CA53FCEF0}"/>
                </a:ext>
              </a:extLst>
            </p:cNvPr>
            <p:cNvSpPr/>
            <p:nvPr/>
          </p:nvSpPr>
          <p:spPr>
            <a:xfrm rot="16720940">
              <a:off x="6546926" y="4611205"/>
              <a:ext cx="461907" cy="45624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1BD890EE-B739-44BF-1B7A-8C9E32370507}"/>
                </a:ext>
              </a:extLst>
            </p:cNvPr>
            <p:cNvSpPr/>
            <p:nvPr/>
          </p:nvSpPr>
          <p:spPr>
            <a:xfrm rot="5644819">
              <a:off x="8698343" y="1019442"/>
              <a:ext cx="461907" cy="45624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AAE16F3-6F64-DF1D-CC07-68F5736D4BA4}"/>
                </a:ext>
              </a:extLst>
            </p:cNvPr>
            <p:cNvSpPr/>
            <p:nvPr/>
          </p:nvSpPr>
          <p:spPr>
            <a:xfrm rot="19220514" flipV="1">
              <a:off x="8374170" y="718414"/>
              <a:ext cx="622300" cy="171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F421B70-8B61-7C03-8982-D232F856401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6077243"/>
              <a:ext cx="9422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EC1B44-2C7D-3969-76C3-49761CAE7CE9}"/>
                </a:ext>
              </a:extLst>
            </p:cNvPr>
            <p:cNvSpPr/>
            <p:nvPr/>
          </p:nvSpPr>
          <p:spPr>
            <a:xfrm rot="10800000">
              <a:off x="10041381" y="4248337"/>
              <a:ext cx="139700" cy="5119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2C9280B-41A6-D512-C711-85635B5A9278}"/>
                </a:ext>
              </a:extLst>
            </p:cNvPr>
            <p:cNvSpPr/>
            <p:nvPr/>
          </p:nvSpPr>
          <p:spPr>
            <a:xfrm rot="16200000">
              <a:off x="10897809" y="4865755"/>
              <a:ext cx="139700" cy="5119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771858-54DE-FF4D-8167-F8E403CA1E16}"/>
                </a:ext>
              </a:extLst>
            </p:cNvPr>
            <p:cNvSpPr/>
            <p:nvPr/>
          </p:nvSpPr>
          <p:spPr>
            <a:xfrm rot="2700000" flipV="1">
              <a:off x="5706782" y="6052272"/>
              <a:ext cx="622300" cy="171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4DC41A3-7ABB-9AE1-AAE2-D1CD77AF575C}"/>
                </a:ext>
              </a:extLst>
            </p:cNvPr>
            <p:cNvSpPr/>
            <p:nvPr/>
          </p:nvSpPr>
          <p:spPr>
            <a:xfrm rot="18900000" flipV="1">
              <a:off x="6818894" y="6023078"/>
              <a:ext cx="622300" cy="171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7695206-8E7F-B255-830A-7845A99ABF50}"/>
                </a:ext>
              </a:extLst>
            </p:cNvPr>
            <p:cNvSpPr/>
            <p:nvPr/>
          </p:nvSpPr>
          <p:spPr>
            <a:xfrm rot="1030386" flipV="1">
              <a:off x="6725672" y="5569259"/>
              <a:ext cx="416325" cy="1618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07557CE-4860-EBDD-817A-1573049CE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83673" y="4906868"/>
              <a:ext cx="350326" cy="11703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E77EB9-A097-1DEF-7AD3-963A16E489D5}"/>
                </a:ext>
              </a:extLst>
            </p:cNvPr>
            <p:cNvSpPr/>
            <p:nvPr/>
          </p:nvSpPr>
          <p:spPr>
            <a:xfrm rot="2700000">
              <a:off x="8053477" y="4443245"/>
              <a:ext cx="622300" cy="171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D279D6-76A6-DE61-EB27-D387C044C41B}"/>
                </a:ext>
              </a:extLst>
            </p:cNvPr>
            <p:cNvSpPr/>
            <p:nvPr/>
          </p:nvSpPr>
          <p:spPr>
            <a:xfrm rot="2700000">
              <a:off x="10730154" y="4337573"/>
              <a:ext cx="622300" cy="171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CA1C62-1A9F-BA5B-97CC-5BFE23BD0221}"/>
                </a:ext>
              </a:extLst>
            </p:cNvPr>
            <p:cNvSpPr/>
            <p:nvPr/>
          </p:nvSpPr>
          <p:spPr>
            <a:xfrm rot="18900000" flipV="1">
              <a:off x="10671402" y="5543546"/>
              <a:ext cx="622300" cy="171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EBBF8B68-19E9-11D6-831F-38EF67C126B5}"/>
                </a:ext>
              </a:extLst>
            </p:cNvPr>
            <p:cNvSpPr/>
            <p:nvPr/>
          </p:nvSpPr>
          <p:spPr>
            <a:xfrm>
              <a:off x="9268127" y="4246237"/>
              <a:ext cx="483460" cy="4931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1A12C1-CBC0-76A2-11D8-817A9C23E51A}"/>
                </a:ext>
              </a:extLst>
            </p:cNvPr>
            <p:cNvSpPr/>
            <p:nvPr/>
          </p:nvSpPr>
          <p:spPr>
            <a:xfrm rot="2700000">
              <a:off x="4232246" y="5161512"/>
              <a:ext cx="201712" cy="993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C93A7F0C-1847-1922-E6C7-E6EBE90C75E9}"/>
                </a:ext>
              </a:extLst>
            </p:cNvPr>
            <p:cNvSpPr/>
            <p:nvPr/>
          </p:nvSpPr>
          <p:spPr>
            <a:xfrm>
              <a:off x="9003819" y="4246237"/>
              <a:ext cx="138840" cy="49319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F2F8DE1-7A30-D6F2-FE61-99A82CE766B5}"/>
                </a:ext>
              </a:extLst>
            </p:cNvPr>
            <p:cNvSpPr/>
            <p:nvPr/>
          </p:nvSpPr>
          <p:spPr>
            <a:xfrm rot="2700000">
              <a:off x="3773540" y="5216856"/>
              <a:ext cx="201712" cy="993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8042B366-16ED-3A86-4672-33FDAA80880E}"/>
                </a:ext>
              </a:extLst>
            </p:cNvPr>
            <p:cNvSpPr/>
            <p:nvPr/>
          </p:nvSpPr>
          <p:spPr>
            <a:xfrm>
              <a:off x="8240610" y="2792459"/>
              <a:ext cx="395321" cy="65969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74AEE8-91D1-5002-6E28-3E3B88A72289}"/>
                </a:ext>
              </a:extLst>
            </p:cNvPr>
            <p:cNvSpPr txBox="1"/>
            <p:nvPr/>
          </p:nvSpPr>
          <p:spPr>
            <a:xfrm>
              <a:off x="2341934" y="279984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F1C4C11-3619-54A2-9BF3-1F8EE461A8BD}"/>
                </a:ext>
              </a:extLst>
            </p:cNvPr>
            <p:cNvSpPr txBox="1"/>
            <p:nvPr/>
          </p:nvSpPr>
          <p:spPr>
            <a:xfrm>
              <a:off x="3023661" y="3527129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735251-3102-AE8D-24CF-06C67F24484B}"/>
                </a:ext>
              </a:extLst>
            </p:cNvPr>
            <p:cNvSpPr txBox="1"/>
            <p:nvPr/>
          </p:nvSpPr>
          <p:spPr>
            <a:xfrm>
              <a:off x="8688126" y="3908871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HWP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D7AA25-1AB4-E05D-09B3-B0BFCA0C6732}"/>
                </a:ext>
              </a:extLst>
            </p:cNvPr>
            <p:cNvSpPr txBox="1"/>
            <p:nvPr/>
          </p:nvSpPr>
          <p:spPr>
            <a:xfrm>
              <a:off x="9285786" y="3915908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PBS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3C3FC2-66CF-2DAF-134C-4A8BB7078212}"/>
                </a:ext>
              </a:extLst>
            </p:cNvPr>
            <p:cNvSpPr txBox="1"/>
            <p:nvPr/>
          </p:nvSpPr>
          <p:spPr>
            <a:xfrm>
              <a:off x="8589736" y="2995595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Laser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D4640BE-F7F4-510C-D700-F2B86AD84C18}"/>
                </a:ext>
              </a:extLst>
            </p:cNvPr>
            <p:cNvSpPr txBox="1"/>
            <p:nvPr/>
          </p:nvSpPr>
          <p:spPr>
            <a:xfrm>
              <a:off x="8078042" y="46578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8CAA48-13D2-3196-3B8B-042C2CCFCDF8}"/>
                </a:ext>
              </a:extLst>
            </p:cNvPr>
            <p:cNvSpPr txBox="1"/>
            <p:nvPr/>
          </p:nvSpPr>
          <p:spPr>
            <a:xfrm>
              <a:off x="11139514" y="4137534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D44A2F-9CB7-FE2C-279E-0CA242BA5986}"/>
                </a:ext>
              </a:extLst>
            </p:cNvPr>
            <p:cNvSpPr txBox="1"/>
            <p:nvPr/>
          </p:nvSpPr>
          <p:spPr>
            <a:xfrm>
              <a:off x="11174877" y="571878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610FBC-AFAC-E186-A4FB-482245C6D37D}"/>
                </a:ext>
              </a:extLst>
            </p:cNvPr>
            <p:cNvSpPr txBox="1"/>
            <p:nvPr/>
          </p:nvSpPr>
          <p:spPr>
            <a:xfrm>
              <a:off x="9970006" y="3918649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F2F6133-A09D-0BC3-D03B-B06B53DDAE0A}"/>
                </a:ext>
              </a:extLst>
            </p:cNvPr>
            <p:cNvSpPr txBox="1"/>
            <p:nvPr/>
          </p:nvSpPr>
          <p:spPr>
            <a:xfrm>
              <a:off x="11189207" y="4937079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47F9434-DE3F-D2FA-DF55-617DB552B22E}"/>
                </a:ext>
              </a:extLst>
            </p:cNvPr>
            <p:cNvSpPr txBox="1"/>
            <p:nvPr/>
          </p:nvSpPr>
          <p:spPr>
            <a:xfrm>
              <a:off x="9231476" y="5760656"/>
              <a:ext cx="642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EOM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2845C8F-939A-5674-95A8-CA8C5A4B2CF8}"/>
                </a:ext>
              </a:extLst>
            </p:cNvPr>
            <p:cNvSpPr txBox="1"/>
            <p:nvPr/>
          </p:nvSpPr>
          <p:spPr>
            <a:xfrm>
              <a:off x="7143434" y="470335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9929837-C325-56BF-6FF5-27146BF07994}"/>
                </a:ext>
              </a:extLst>
            </p:cNvPr>
            <p:cNvSpPr txBox="1"/>
            <p:nvPr/>
          </p:nvSpPr>
          <p:spPr>
            <a:xfrm>
              <a:off x="9088429" y="140443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F725A92-34B2-0DFC-1B88-27BBBFFF12A1}"/>
                </a:ext>
              </a:extLst>
            </p:cNvPr>
            <p:cNvSpPr txBox="1"/>
            <p:nvPr/>
          </p:nvSpPr>
          <p:spPr>
            <a:xfrm>
              <a:off x="8315483" y="42436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A680664-F108-B90D-0271-AFE29631C916}"/>
                </a:ext>
              </a:extLst>
            </p:cNvPr>
            <p:cNvSpPr txBox="1"/>
            <p:nvPr/>
          </p:nvSpPr>
          <p:spPr>
            <a:xfrm>
              <a:off x="7284888" y="634522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FBE0D7C-F50D-B4A6-6424-E2C074DA3FAC}"/>
                </a:ext>
              </a:extLst>
            </p:cNvPr>
            <p:cNvSpPr txBox="1"/>
            <p:nvPr/>
          </p:nvSpPr>
          <p:spPr>
            <a:xfrm>
              <a:off x="6475312" y="5650206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F44A35-7525-EABF-F296-13C048953D53}"/>
                </a:ext>
              </a:extLst>
            </p:cNvPr>
            <p:cNvSpPr txBox="1"/>
            <p:nvPr/>
          </p:nvSpPr>
          <p:spPr>
            <a:xfrm>
              <a:off x="5733945" y="629470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1192CA-C0F6-3DDD-EE17-197EC20870E7}"/>
                </a:ext>
              </a:extLst>
            </p:cNvPr>
            <p:cNvSpPr txBox="1"/>
            <p:nvPr/>
          </p:nvSpPr>
          <p:spPr>
            <a:xfrm>
              <a:off x="6291387" y="409322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33158FB-61C1-FF82-5510-F60F9EDB6416}"/>
                </a:ext>
              </a:extLst>
            </p:cNvPr>
            <p:cNvSpPr txBox="1"/>
            <p:nvPr/>
          </p:nvSpPr>
          <p:spPr>
            <a:xfrm>
              <a:off x="5163906" y="607949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7993F7-23A1-F59C-950F-7C99F9BBFE07}"/>
                </a:ext>
              </a:extLst>
            </p:cNvPr>
            <p:cNvSpPr txBox="1"/>
            <p:nvPr/>
          </p:nvSpPr>
          <p:spPr>
            <a:xfrm>
              <a:off x="2803199" y="546819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L4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EC2A0C-5409-9B5A-F441-5F070901498C}"/>
                </a:ext>
              </a:extLst>
            </p:cNvPr>
            <p:cNvSpPr txBox="1"/>
            <p:nvPr/>
          </p:nvSpPr>
          <p:spPr>
            <a:xfrm>
              <a:off x="1313314" y="624014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1D4715-2F34-8655-5D7A-07166C285D79}"/>
                </a:ext>
              </a:extLst>
            </p:cNvPr>
            <p:cNvSpPr txBox="1"/>
            <p:nvPr/>
          </p:nvSpPr>
          <p:spPr>
            <a:xfrm>
              <a:off x="1298328" y="1624916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405A3BC-A377-AEB7-92C4-6C13FE78ABFF}"/>
                </a:ext>
              </a:extLst>
            </p:cNvPr>
            <p:cNvSpPr txBox="1"/>
            <p:nvPr/>
          </p:nvSpPr>
          <p:spPr>
            <a:xfrm>
              <a:off x="4409467" y="5697415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OL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6F24729-2EEE-A93A-7FB0-FA32B0DBD04D}"/>
                </a:ext>
              </a:extLst>
            </p:cNvPr>
            <p:cNvSpPr txBox="1"/>
            <p:nvPr/>
          </p:nvSpPr>
          <p:spPr>
            <a:xfrm>
              <a:off x="2833071" y="5039494"/>
              <a:ext cx="755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Sutter</a:t>
              </a:r>
            </a:p>
            <a:p>
              <a:r>
                <a:rPr lang="en-US" dirty="0"/>
                <a:t>Head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1CCD881-97F4-574C-2EF1-163E97A404D7}"/>
                </a:ext>
              </a:extLst>
            </p:cNvPr>
            <p:cNvSpPr txBox="1"/>
            <p:nvPr/>
          </p:nvSpPr>
          <p:spPr>
            <a:xfrm>
              <a:off x="3844394" y="6480760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DBA9F98-E78C-554E-EEAD-D1E6E11FAC5F}"/>
                </a:ext>
              </a:extLst>
            </p:cNvPr>
            <p:cNvSpPr txBox="1"/>
            <p:nvPr/>
          </p:nvSpPr>
          <p:spPr>
            <a:xfrm>
              <a:off x="4213412" y="2294965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62CD59E3-A5C6-A4A4-A149-DC1CCB8DDFE2}"/>
                </a:ext>
              </a:extLst>
            </p:cNvPr>
            <p:cNvSpPr/>
            <p:nvPr/>
          </p:nvSpPr>
          <p:spPr>
            <a:xfrm rot="5400000">
              <a:off x="3881668" y="2837824"/>
              <a:ext cx="138840" cy="493196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6803FD2-F868-5E64-111F-F50CFD16FAD2}"/>
                </a:ext>
              </a:extLst>
            </p:cNvPr>
            <p:cNvSpPr txBox="1"/>
            <p:nvPr/>
          </p:nvSpPr>
          <p:spPr>
            <a:xfrm>
              <a:off x="4215531" y="289568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7D0C43F-0E3E-F335-29D0-19E1545FA163}"/>
              </a:ext>
            </a:extLst>
          </p:cNvPr>
          <p:cNvSpPr txBox="1"/>
          <p:nvPr/>
        </p:nvSpPr>
        <p:spPr>
          <a:xfrm>
            <a:off x="24336" y="6488668"/>
            <a:ext cx="22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*Caption in next slide</a:t>
            </a:r>
          </a:p>
        </p:txBody>
      </p:sp>
    </p:spTree>
    <p:extLst>
      <p:ext uri="{BB962C8B-B14F-4D97-AF65-F5344CB8AC3E}">
        <p14:creationId xmlns:p14="http://schemas.microsoft.com/office/powerpoint/2010/main" val="1563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475ED-04F0-7755-C36F-4450EE7DE4CE}"/>
              </a:ext>
            </a:extLst>
          </p:cNvPr>
          <p:cNvSpPr txBox="1"/>
          <p:nvPr/>
        </p:nvSpPr>
        <p:spPr>
          <a:xfrm>
            <a:off x="946673" y="365760"/>
            <a:ext cx="9122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Three-photon beam path schematic with resonant-Galvo-Galvo scanner, power control and dispersion compensation module. M, mirrors; HWP, half-waveplate; PBS, polarizing beam-splitter; L1-L2, lenses for telescope to reduce beam size;  EOM, electro-optics modulator for power fast power adjustment; Md, D-shaped mirror for beam pick-up; P1-P2, prism-pair for dispersion compensation; Rx, resonance scanner x-axis, 3 mm; Gx, Galvo scanner x-axis, 5 mm; </a:t>
            </a:r>
            <a:r>
              <a:rPr lang="en-US" dirty="0" err="1"/>
              <a:t>Gy</a:t>
            </a:r>
            <a:r>
              <a:rPr lang="en-US" dirty="0"/>
              <a:t>, Galvo scanner y-axis, 5 mm; L3-L4, relay lens pair f = 100 mm; L5-L6, relay lens pair f = 50 mm; SL, scan lens f = 110 mm; TL, tube lens, f =  400 mm; S, laser shutter; OL, objective lens; Microscope, Sutter 3-axis head with detection optics and PMT.     </a:t>
            </a:r>
          </a:p>
        </p:txBody>
      </p:sp>
    </p:spTree>
    <p:extLst>
      <p:ext uri="{BB962C8B-B14F-4D97-AF65-F5344CB8AC3E}">
        <p14:creationId xmlns:p14="http://schemas.microsoft.com/office/powerpoint/2010/main" val="272470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A635E3C-CEE9-D84C-8957-6F10A73A8380}" vid="{0D8BA3E1-50A0-904A-B475-99CCDD0521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817</Words>
  <Application>Microsoft Macintosh PowerPoint</Application>
  <PresentationFormat>Widescreen</PresentationFormat>
  <Paragraphs>94</Paragraphs>
  <Slides>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Office Theme</vt:lpstr>
      <vt:lpstr>Three photon 1 MHz microscope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Kalyan Santra</dc:creator>
  <cp:lastModifiedBy>Kalyan Santra</cp:lastModifiedBy>
  <cp:revision>42</cp:revision>
  <dcterms:created xsi:type="dcterms:W3CDTF">2024-12-19T01:36:38Z</dcterms:created>
  <dcterms:modified xsi:type="dcterms:W3CDTF">2024-12-19T15:43:09Z</dcterms:modified>
</cp:coreProperties>
</file>